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338" r:id="rId3"/>
    <p:sldId id="427" r:id="rId4"/>
    <p:sldId id="428" r:id="rId5"/>
    <p:sldId id="432" r:id="rId6"/>
    <p:sldId id="433" r:id="rId7"/>
    <p:sldId id="424" r:id="rId8"/>
    <p:sldId id="423" r:id="rId9"/>
    <p:sldId id="425" r:id="rId10"/>
    <p:sldId id="434" r:id="rId11"/>
  </p:sldIdLst>
  <p:sldSz cx="9144000" cy="6858000" type="screen4x3"/>
  <p:notesSz cx="6934200" cy="92329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CC99FF"/>
    <a:srgbClr val="0000FF"/>
    <a:srgbClr val="66CCFF"/>
    <a:srgbClr val="0099CC"/>
    <a:srgbClr val="CC9900"/>
    <a:srgbClr val="FF9966"/>
    <a:srgbClr val="FFFF99"/>
    <a:srgbClr val="FFFFCC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 snapToGrid="0">
      <p:cViewPr varScale="1">
        <p:scale>
          <a:sx n="48" d="100"/>
          <a:sy n="48" d="100"/>
        </p:scale>
        <p:origin x="-1146" y="-90"/>
      </p:cViewPr>
      <p:guideLst>
        <p:guide orient="horz" pos="2160"/>
        <p:guide pos="40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1.9761031556967026E-2"/>
          <c:y val="2.6321645229065216E-2"/>
          <c:w val="0.94401041058859425"/>
          <c:h val="0.94735670954186957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Ad Hoc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FF0000"/>
              </a:solidFill>
              <a:ln>
                <a:solidFill>
                  <a:srgbClr val="000000"/>
                </a:solidFill>
              </a:ln>
            </c:spPr>
          </c:marker>
          <c:dPt>
            <c:idx val="11"/>
            <c:marker>
              <c:spPr>
                <a:solidFill>
                  <a:srgbClr val="FF99CC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2"/>
            <c:marker>
              <c:spPr>
                <a:solidFill>
                  <a:srgbClr val="FF99CC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3"/>
            <c:marker>
              <c:spPr>
                <a:solidFill>
                  <a:srgbClr val="FF99CC"/>
                </a:solidFill>
                <a:ln>
                  <a:solidFill>
                    <a:srgbClr val="000000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Sheet1!$B$2:$B$19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Routing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CC99FF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Sheet1!$C$2:$C$19</c:f>
              <c:numCache>
                <c:formatCode>General</c:formatCode>
                <c:ptCount val="1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</c:numCache>
            </c:numRef>
          </c:y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Filtering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9933FF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Sheet1!$D$2:$D$19</c:f>
              <c:numCache>
                <c:formatCode>General</c:formatCode>
                <c:ptCount val="18"/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</c:numCache>
            </c:numRef>
          </c:y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Interactive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FFFF00"/>
              </a:solidFill>
              <a:ln>
                <a:solidFill>
                  <a:srgbClr val="000000"/>
                </a:solidFill>
              </a:ln>
            </c:spPr>
          </c:marker>
          <c:dPt>
            <c:idx val="11"/>
            <c:marker>
              <c:spPr>
                <a:solidFill>
                  <a:srgbClr val="FFFF99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2"/>
            <c:marker>
              <c:spPr>
                <a:solidFill>
                  <a:srgbClr val="FFFF99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3"/>
            <c:marker>
              <c:spPr>
                <a:solidFill>
                  <a:srgbClr val="FFFF99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6"/>
            <c:marker>
              <c:spPr>
                <a:solidFill>
                  <a:srgbClr val="CC9900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7"/>
            <c:marker>
              <c:spPr>
                <a:solidFill>
                  <a:srgbClr val="CC9900"/>
                </a:solidFill>
                <a:ln>
                  <a:solidFill>
                    <a:srgbClr val="000000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Sheet1!$E$2:$E$19</c:f>
              <c:numCache>
                <c:formatCode>General</c:formatCode>
                <c:ptCount val="18"/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6">
                  <c:v>6</c:v>
                </c:pt>
                <c:pt idx="17">
                  <c:v>6</c:v>
                </c:pt>
              </c:numCache>
            </c:numRef>
          </c:y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Spanish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0000FF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Sheet1!$F$2:$F$19</c:f>
              <c:numCache>
                <c:formatCode>General</c:formatCode>
                <c:ptCount val="18"/>
                <c:pt idx="2">
                  <c:v>8</c:v>
                </c:pt>
                <c:pt idx="3">
                  <c:v>8</c:v>
                </c:pt>
                <c:pt idx="4">
                  <c:v>8</c:v>
                </c:pt>
              </c:numCache>
            </c:numRef>
          </c:y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Chinese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66CCFF"/>
              </a:solidFill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Sheet1!$G$2:$G$19</c:f>
              <c:numCache>
                <c:formatCode>General</c:formatCode>
                <c:ptCount val="18"/>
                <c:pt idx="4">
                  <c:v>9</c:v>
                </c:pt>
                <c:pt idx="5">
                  <c:v>9</c:v>
                </c:pt>
              </c:numCache>
            </c:numRef>
          </c:y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Xlingual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0099CC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Sheet1!$H$2:$H$19</c:f>
              <c:numCache>
                <c:formatCode>General</c:formatCode>
                <c:ptCount val="18"/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</c:numCache>
            </c:numRef>
          </c:y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OCR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FF9966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Sheet1!$I$2:$I$19</c:f>
              <c:numCache>
                <c:formatCode>General</c:formatCode>
                <c:ptCount val="18"/>
                <c:pt idx="3">
                  <c:v>12</c:v>
                </c:pt>
                <c:pt idx="4">
                  <c:v>12</c:v>
                </c:pt>
              </c:numCache>
            </c:numRef>
          </c:y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Speech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FF99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Sheet1!$J$2:$J$19</c:f>
              <c:numCache>
                <c:formatCode>General</c:formatCode>
                <c:ptCount val="18"/>
                <c:pt idx="5">
                  <c:v>13</c:v>
                </c:pt>
                <c:pt idx="6">
                  <c:v>13</c:v>
                </c:pt>
                <c:pt idx="7">
                  <c:v>13</c:v>
                </c:pt>
                <c:pt idx="8">
                  <c:v>13</c:v>
                </c:pt>
              </c:numCache>
            </c:numRef>
          </c:y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Video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noFill/>
              <a:ln>
                <a:solidFill>
                  <a:srgbClr val="FF6600"/>
                </a:solidFill>
              </a:ln>
            </c:spPr>
          </c:marker>
          <c:dPt>
            <c:idx val="9"/>
            <c:marker>
              <c:spPr>
                <a:solidFill>
                  <a:srgbClr val="FF6600"/>
                </a:solidFill>
                <a:ln>
                  <a:solidFill>
                    <a:schemeClr val="tx1"/>
                  </a:solidFill>
                </a:ln>
              </c:spPr>
            </c:marker>
          </c:dPt>
          <c:dPt>
            <c:idx val="10"/>
            <c:marker>
              <c:spPr>
                <a:solidFill>
                  <a:srgbClr val="FF6600"/>
                </a:solidFill>
                <a:ln>
                  <a:solidFill>
                    <a:schemeClr val="tx1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Sheet1!$K$2:$K$19</c:f>
              <c:numCache>
                <c:formatCode>General</c:formatCode>
                <c:ptCount val="18"/>
                <c:pt idx="9">
                  <c:v>14</c:v>
                </c:pt>
                <c:pt idx="10">
                  <c:v>14</c:v>
                </c:pt>
                <c:pt idx="11">
                  <c:v>14</c:v>
                </c:pt>
                <c:pt idx="12">
                  <c:v>14</c:v>
                </c:pt>
                <c:pt idx="13">
                  <c:v>14</c:v>
                </c:pt>
                <c:pt idx="14">
                  <c:v>14</c:v>
                </c:pt>
                <c:pt idx="15">
                  <c:v>14</c:v>
                </c:pt>
                <c:pt idx="16">
                  <c:v>14</c:v>
                </c:pt>
                <c:pt idx="17">
                  <c:v>14</c:v>
                </c:pt>
              </c:numCache>
            </c:numRef>
          </c:y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VLC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00660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Sheet1!$L$2:$L$19</c:f>
              <c:numCache>
                <c:formatCode>General</c:formatCode>
                <c:ptCount val="18"/>
                <c:pt idx="5">
                  <c:v>16</c:v>
                </c:pt>
                <c:pt idx="6">
                  <c:v>16</c:v>
                </c:pt>
                <c:pt idx="7">
                  <c:v>16</c:v>
                </c:pt>
                <c:pt idx="8">
                  <c:v>16</c:v>
                </c:pt>
              </c:numCache>
            </c:numRef>
          </c:y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Web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008080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Sheet1!$M$2:$M$19</c:f>
              <c:numCache>
                <c:formatCode>General</c:formatCode>
                <c:ptCount val="18"/>
                <c:pt idx="7">
                  <c:v>17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17</c:v>
                </c:pt>
                <c:pt idx="12">
                  <c:v>17</c:v>
                </c:pt>
                <c:pt idx="17">
                  <c:v>17</c:v>
                </c:pt>
              </c:numCache>
            </c:numRef>
          </c:yVal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Terabyte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669900"/>
              </a:solidFill>
              <a:ln>
                <a:solidFill>
                  <a:srgbClr val="000000"/>
                </a:solidFill>
              </a:ln>
            </c:spPr>
          </c:marker>
          <c:dPt>
            <c:idx val="15"/>
            <c:marker>
              <c:spPr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6"/>
            <c:marker>
              <c:spPr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c:spPr>
            </c:marker>
          </c:dPt>
          <c:dPt>
            <c:idx val="17"/>
            <c:marker>
              <c:spPr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Sheet1!$N$2:$N$19</c:f>
              <c:numCache>
                <c:formatCode>General</c:formatCode>
                <c:ptCount val="18"/>
                <c:pt idx="12">
                  <c:v>18</c:v>
                </c:pt>
                <c:pt idx="13">
                  <c:v>18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  <c:pt idx="17">
                  <c:v>18</c:v>
                </c:pt>
              </c:numCache>
            </c:numRef>
          </c:yVal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Enterprise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FFCC66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Sheet1!$O$2:$O$19</c:f>
              <c:numCache>
                <c:formatCode>General</c:formatCode>
                <c:ptCount val="18"/>
                <c:pt idx="13">
                  <c:v>20</c:v>
                </c:pt>
                <c:pt idx="14">
                  <c:v>20</c:v>
                </c:pt>
                <c:pt idx="15">
                  <c:v>20</c:v>
                </c:pt>
                <c:pt idx="16">
                  <c:v>20</c:v>
                </c:pt>
              </c:numCache>
            </c:numRef>
          </c:yVal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Legal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996633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Sheet1!$P$2:$P$19</c:f>
              <c:numCache>
                <c:formatCode>General</c:formatCode>
                <c:ptCount val="18"/>
                <c:pt idx="14">
                  <c:v>21</c:v>
                </c:pt>
                <c:pt idx="15">
                  <c:v>21</c:v>
                </c:pt>
                <c:pt idx="16">
                  <c:v>21</c:v>
                </c:pt>
                <c:pt idx="17">
                  <c:v>21</c:v>
                </c:pt>
              </c:numCache>
            </c:numRef>
          </c:yVal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QA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990099"/>
              </a:solidFill>
              <a:ln>
                <a:solidFill>
                  <a:srgbClr val="000000"/>
                </a:solidFill>
              </a:ln>
            </c:spPr>
          </c:marker>
          <c:dPt>
            <c:idx val="16"/>
            <c:marker>
              <c:spPr>
                <a:noFill/>
                <a:ln>
                  <a:solidFill>
                    <a:srgbClr val="990099"/>
                  </a:solidFill>
                </a:ln>
              </c:spPr>
            </c:marker>
          </c:dPt>
          <c:dPt>
            <c:idx val="17"/>
            <c:marker>
              <c:spPr>
                <a:solidFill>
                  <a:srgbClr val="6600CC"/>
                </a:solidFill>
                <a:ln>
                  <a:solidFill>
                    <a:srgbClr val="000000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Sheet1!$Q$2:$Q$19</c:f>
              <c:numCache>
                <c:formatCode>General</c:formatCode>
                <c:ptCount val="18"/>
                <c:pt idx="7">
                  <c:v>23</c:v>
                </c:pt>
                <c:pt idx="8">
                  <c:v>23</c:v>
                </c:pt>
                <c:pt idx="9">
                  <c:v>23</c:v>
                </c:pt>
                <c:pt idx="10">
                  <c:v>23</c:v>
                </c:pt>
                <c:pt idx="11">
                  <c:v>23</c:v>
                </c:pt>
                <c:pt idx="12">
                  <c:v>23</c:v>
                </c:pt>
                <c:pt idx="13">
                  <c:v>23</c:v>
                </c:pt>
                <c:pt idx="14">
                  <c:v>23</c:v>
                </c:pt>
                <c:pt idx="15">
                  <c:v>23</c:v>
                </c:pt>
                <c:pt idx="16">
                  <c:v>23</c:v>
                </c:pt>
                <c:pt idx="17">
                  <c:v>23</c:v>
                </c:pt>
              </c:numCache>
            </c:numRef>
          </c:yVal>
        </c:ser>
        <c:ser>
          <c:idx val="16"/>
          <c:order val="16"/>
          <c:tx>
            <c:strRef>
              <c:f>Sheet1!$R$1</c:f>
              <c:strCache>
                <c:ptCount val="1"/>
                <c:pt idx="0">
                  <c:v>Novelty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CC00FF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Sheet1!$R$2:$R$19</c:f>
              <c:numCache>
                <c:formatCode>General</c:formatCode>
                <c:ptCount val="18"/>
                <c:pt idx="10">
                  <c:v>24</c:v>
                </c:pt>
                <c:pt idx="11">
                  <c:v>24</c:v>
                </c:pt>
                <c:pt idx="12">
                  <c:v>24</c:v>
                </c:pt>
              </c:numCache>
            </c:numRef>
          </c:yVal>
        </c:ser>
        <c:ser>
          <c:idx val="17"/>
          <c:order val="17"/>
          <c:tx>
            <c:strRef>
              <c:f>Sheet1!$S$1</c:f>
              <c:strCache>
                <c:ptCount val="1"/>
                <c:pt idx="0">
                  <c:v>Genome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000099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Sheet1!$S$2:$S$19</c:f>
              <c:numCache>
                <c:formatCode>General</c:formatCode>
                <c:ptCount val="18"/>
                <c:pt idx="10">
                  <c:v>26</c:v>
                </c:pt>
                <c:pt idx="11">
                  <c:v>26</c:v>
                </c:pt>
                <c:pt idx="12">
                  <c:v>26</c:v>
                </c:pt>
                <c:pt idx="13">
                  <c:v>26</c:v>
                </c:pt>
                <c:pt idx="14">
                  <c:v>26</c:v>
                </c:pt>
                <c:pt idx="15">
                  <c:v>26</c:v>
                </c:pt>
              </c:numCache>
            </c:numRef>
          </c:yVal>
        </c:ser>
        <c:ser>
          <c:idx val="18"/>
          <c:order val="18"/>
          <c:tx>
            <c:strRef>
              <c:f>Sheet1!$T$1</c:f>
              <c:strCache>
                <c:ptCount val="1"/>
                <c:pt idx="0">
                  <c:v>Chemical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</c:marker>
          <c:dPt>
            <c:idx val="17"/>
            <c:marker>
              <c:spPr>
                <a:solidFill>
                  <a:srgbClr val="666699"/>
                </a:solidFill>
                <a:ln>
                  <a:solidFill>
                    <a:schemeClr val="tx1"/>
                  </a:solidFill>
                </a:ln>
              </c:spPr>
            </c:marker>
          </c:dPt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Sheet1!$T$2:$T$19</c:f>
              <c:numCache>
                <c:formatCode>General</c:formatCode>
                <c:ptCount val="18"/>
                <c:pt idx="17">
                  <c:v>27</c:v>
                </c:pt>
              </c:numCache>
            </c:numRef>
          </c:yVal>
        </c:ser>
        <c:ser>
          <c:idx val="19"/>
          <c:order val="19"/>
          <c:tx>
            <c:strRef>
              <c:f>Sheet1!$U$1</c:f>
              <c:strCache>
                <c:ptCount val="1"/>
                <c:pt idx="0">
                  <c:v>Spam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66FFFF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Sheet1!$U$2:$U$19</c:f>
              <c:numCache>
                <c:formatCode>General</c:formatCode>
                <c:ptCount val="18"/>
                <c:pt idx="13">
                  <c:v>29</c:v>
                </c:pt>
                <c:pt idx="14">
                  <c:v>29</c:v>
                </c:pt>
                <c:pt idx="15">
                  <c:v>29</c:v>
                </c:pt>
              </c:numCache>
            </c:numRef>
          </c:yVal>
        </c:ser>
        <c:ser>
          <c:idx val="20"/>
          <c:order val="20"/>
          <c:tx>
            <c:strRef>
              <c:f>Sheet1!$V$1</c:f>
              <c:strCache>
                <c:ptCount val="1"/>
                <c:pt idx="0">
                  <c:v>Blog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9"/>
            <c:spPr>
              <a:solidFill>
                <a:srgbClr val="CCFF66"/>
              </a:solidFill>
              <a:ln>
                <a:solidFill>
                  <a:srgbClr val="000000"/>
                </a:solidFill>
              </a:ln>
            </c:spPr>
          </c:marker>
          <c:xVal>
            <c:numRef>
              <c:f>Sheet1!$A$2:$A$19</c:f>
              <c:numCache>
                <c:formatCode>General</c:formatCode>
                <c:ptCount val="18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</c:numCache>
            </c:numRef>
          </c:xVal>
          <c:yVal>
            <c:numRef>
              <c:f>Sheet1!$V$2:$V$19</c:f>
              <c:numCache>
                <c:formatCode>General</c:formatCode>
                <c:ptCount val="18"/>
                <c:pt idx="14">
                  <c:v>30</c:v>
                </c:pt>
                <c:pt idx="15">
                  <c:v>30</c:v>
                </c:pt>
                <c:pt idx="16">
                  <c:v>30</c:v>
                </c:pt>
                <c:pt idx="17">
                  <c:v>30</c:v>
                </c:pt>
              </c:numCache>
            </c:numRef>
          </c:yVal>
        </c:ser>
        <c:axId val="71000064"/>
        <c:axId val="71000448"/>
      </c:scatterChart>
      <c:valAx>
        <c:axId val="71000064"/>
        <c:scaling>
          <c:orientation val="minMax"/>
        </c:scaling>
        <c:axPos val="b"/>
        <c:numFmt formatCode="General" sourceLinked="1"/>
        <c:majorTickMark val="none"/>
        <c:tickLblPos val="none"/>
        <c:spPr>
          <a:noFill/>
          <a:ln>
            <a:noFill/>
          </a:ln>
        </c:spPr>
        <c:crossAx val="71000448"/>
        <c:crosses val="autoZero"/>
        <c:crossBetween val="midCat"/>
      </c:valAx>
      <c:valAx>
        <c:axId val="71000448"/>
        <c:scaling>
          <c:orientation val="minMax"/>
          <c:max val="30"/>
          <c:min val="0"/>
        </c:scaling>
        <c:axPos val="l"/>
        <c:numFmt formatCode="General" sourceLinked="1"/>
        <c:majorTickMark val="none"/>
        <c:tickLblPos val="none"/>
        <c:spPr>
          <a:ln>
            <a:noFill/>
          </a:ln>
        </c:spPr>
        <c:crossAx val="71000064"/>
        <c:crosses val="autoZero"/>
        <c:crossBetween val="midCat"/>
      </c:valAx>
      <c:spPr>
        <a:noFill/>
        <a:ln>
          <a:noFill/>
        </a:ln>
      </c:spPr>
    </c:plotArea>
    <c:plotVisOnly val="1"/>
  </c:chart>
  <c:spPr>
    <a:solidFill>
      <a:srgbClr val="FFFFFF"/>
    </a:solidFill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19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t" anchorCtr="0" compatLnSpc="1">
            <a:prstTxWarp prst="textNoShape">
              <a:avLst/>
            </a:prstTxWarp>
          </a:bodyPr>
          <a:lstStyle>
            <a:lvl1pPr algn="l" defTabSz="908050">
              <a:defRPr sz="1200"/>
            </a:lvl1pPr>
          </a:lstStyle>
          <a:p>
            <a:endParaRPr lang="en-US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3001962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b" anchorCtr="0" compatLnSpc="1">
            <a:prstTxWarp prst="textNoShape">
              <a:avLst/>
            </a:prstTxWarp>
          </a:bodyPr>
          <a:lstStyle>
            <a:lvl1pPr algn="l" defTabSz="908050">
              <a:defRPr sz="1200"/>
            </a:lvl1pPr>
          </a:lstStyle>
          <a:p>
            <a:endParaRPr lang="en-US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8807450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B7FD9C69-ADC5-4B0D-9C0B-0B160CA38FA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19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t" anchorCtr="0" compatLnSpc="1">
            <a:prstTxWarp prst="textNoShape">
              <a:avLst/>
            </a:prstTxWarp>
          </a:bodyPr>
          <a:lstStyle>
            <a:lvl1pPr algn="l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3001962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280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4113" y="688975"/>
            <a:ext cx="4595812" cy="3446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1700" y="4367213"/>
            <a:ext cx="5103813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019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b" anchorCtr="0" compatLnSpc="1">
            <a:prstTxWarp prst="textNoShape">
              <a:avLst/>
            </a:prstTxWarp>
          </a:bodyPr>
          <a:lstStyle>
            <a:lvl1pPr algn="l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8807450"/>
            <a:ext cx="30019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29" tIns="45415" rIns="90829" bIns="45415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F728A2C2-6B89-4F4F-B5A0-DDAACECCCFC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109758-2FC0-4816-B168-B3928AE0E406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860" y="688745"/>
            <a:ext cx="4584621" cy="3446825"/>
          </a:xfrm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8A5D1-DAD4-42FB-AA33-72BB3EA5A3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08872-3EB9-4BF4-A5D3-A8AA99056D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1526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4800"/>
            <a:ext cx="63055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6CBC5-DCE3-40DF-89E5-EE495F9D0B6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00200"/>
            <a:ext cx="8534400" cy="487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7993D52-7A92-4469-B9C1-43136C6222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10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00200"/>
            <a:ext cx="8534400" cy="487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05B35F-70E2-4C86-93EA-06DD1BBA7A9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304800"/>
            <a:ext cx="86106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ADF801E-4A8D-4F1F-A4B3-0BA6C881D2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F4CE2-6743-4155-840D-AE7D01EA3E8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B733D-2D9A-48B3-97A5-5CDEA560C95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0288A-383E-47E3-8541-864917BCACA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F5AF0-532A-4586-BCFA-C500B447E65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50B1A-88CB-4CB5-9D38-51D200BEE05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EFEF9-9013-4772-84BA-C86C69A214B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52FA6-91A4-4D79-8705-2CA0546D8AA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E60DD-0516-47CF-9B23-532689CD1A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540500"/>
            <a:ext cx="9144000" cy="3175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861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53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1CCA42-6A52-40E7-8543-0EFC19FDD116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99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915400" y="0"/>
            <a:ext cx="228600" cy="68580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99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20320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5562600" y="6491288"/>
            <a:ext cx="3581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 b="1" i="1" dirty="0">
                <a:solidFill>
                  <a:srgbClr val="3333CC"/>
                </a:solidFill>
              </a:rPr>
              <a:t>Text REtrieval Conference (TREC)</a:t>
            </a:r>
            <a:endParaRPr lang="en-US" sz="2400" b="1" dirty="0">
              <a:solidFill>
                <a:srgbClr val="3333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FF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66FF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322638" y="5024438"/>
            <a:ext cx="2520950" cy="116371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39414"/>
            <a:ext cx="7772400" cy="1371600"/>
          </a:xfrm>
        </p:spPr>
        <p:txBody>
          <a:bodyPr/>
          <a:lstStyle/>
          <a:p>
            <a:r>
              <a:rPr lang="en-US" dirty="0"/>
              <a:t>The TREC </a:t>
            </a:r>
            <a:r>
              <a:rPr lang="en-US" dirty="0" smtClean="0"/>
              <a:t>Conferences</a:t>
            </a:r>
            <a:br>
              <a:rPr lang="en-US" dirty="0" smtClean="0"/>
            </a:br>
            <a:r>
              <a:rPr lang="en-US" sz="3200" dirty="0" smtClean="0">
                <a:latin typeface="Arial" pitchFamily="34" charset="0"/>
                <a:cs typeface="Arial" pitchFamily="34" charset="0"/>
              </a:rPr>
              <a:t>http://trec.nist.gov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9" name="Picture 7" descr="pil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7F9F7"/>
              </a:clrFrom>
              <a:clrTo>
                <a:srgbClr val="F7F9F7">
                  <a:alpha val="0"/>
                </a:srgbClr>
              </a:clrTo>
            </a:clrChange>
          </a:blip>
          <a:srcRect t="11288" r="3334"/>
          <a:stretch>
            <a:fillRect/>
          </a:stretch>
        </p:blipFill>
        <p:spPr bwMode="auto">
          <a:xfrm>
            <a:off x="2590800" y="2055813"/>
            <a:ext cx="3406775" cy="2571750"/>
          </a:xfrm>
          <a:prstGeom prst="rect">
            <a:avLst/>
          </a:prstGeom>
          <a:noFill/>
        </p:spPr>
      </p:pic>
      <p:pic>
        <p:nvPicPr>
          <p:cNvPr id="3084" name="Picture 12" descr="nistident_cent_300pp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30638" y="5462588"/>
            <a:ext cx="1498600" cy="687387"/>
          </a:xfrm>
          <a:prstGeom prst="rect">
            <a:avLst/>
          </a:prstGeom>
          <a:noFill/>
        </p:spPr>
      </p:pic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3340100" y="5029200"/>
            <a:ext cx="248126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Ellen Voorhees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TREC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Track proposals due Monday (Sept 27)</a:t>
            </a:r>
          </a:p>
          <a:p>
            <a:r>
              <a:rPr lang="en-US" dirty="0" smtClean="0"/>
              <a:t>N</a:t>
            </a:r>
            <a:r>
              <a:rPr lang="en-US" dirty="0" smtClean="0"/>
              <a:t>ew track on searching free text fields of medical records likely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TREC Philosophy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TREC is a modern example of the Cranfield tradition</a:t>
            </a:r>
          </a:p>
          <a:p>
            <a:pPr lvl="1">
              <a:spcAft>
                <a:spcPct val="25000"/>
              </a:spcAft>
            </a:pPr>
            <a:r>
              <a:rPr lang="en-US" dirty="0"/>
              <a:t>system evaluation based on test collections</a:t>
            </a:r>
          </a:p>
          <a:p>
            <a:r>
              <a:rPr lang="en-US" dirty="0"/>
              <a:t>Emphasis on advancing the state of the art from evaluation results</a:t>
            </a:r>
          </a:p>
          <a:p>
            <a:pPr lvl="1"/>
            <a:r>
              <a:rPr lang="en-US" dirty="0"/>
              <a:t>TREC’s primary purpose is </a:t>
            </a:r>
            <a:r>
              <a:rPr lang="en-US" u="sng" dirty="0"/>
              <a:t>not</a:t>
            </a:r>
            <a:r>
              <a:rPr lang="en-US" dirty="0"/>
              <a:t> competitive benchmarking</a:t>
            </a:r>
          </a:p>
          <a:p>
            <a:pPr lvl="1"/>
            <a:r>
              <a:rPr lang="en-US" dirty="0"/>
              <a:t>experimental workshop: sometimes experiments fail!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60338"/>
            <a:ext cx="8610600" cy="1143000"/>
          </a:xfrm>
        </p:spPr>
        <p:txBody>
          <a:bodyPr/>
          <a:lstStyle/>
          <a:p>
            <a:r>
              <a:rPr lang="en-US" dirty="0"/>
              <a:t>Cranfield at Fifty</a:t>
            </a:r>
          </a:p>
        </p:txBody>
      </p:sp>
      <p:sp>
        <p:nvSpPr>
          <p:cNvPr id="98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76350"/>
            <a:ext cx="8534400" cy="5200650"/>
          </a:xfrm>
        </p:spPr>
        <p:txBody>
          <a:bodyPr/>
          <a:lstStyle/>
          <a:p>
            <a:r>
              <a:rPr lang="en-US" dirty="0"/>
              <a:t>Evaluation methodology is still valuable…</a:t>
            </a:r>
          </a:p>
          <a:p>
            <a:pPr lvl="2"/>
            <a:r>
              <a:rPr lang="en-US" dirty="0"/>
              <a:t>carefully calibrated level of abstraction</a:t>
            </a:r>
          </a:p>
          <a:p>
            <a:pPr lvl="3"/>
            <a:r>
              <a:rPr lang="en-US" dirty="0"/>
              <a:t>has sufficient fidelity to real user tasks to be informative</a:t>
            </a:r>
          </a:p>
          <a:p>
            <a:pPr lvl="3"/>
            <a:r>
              <a:rPr lang="en-US" dirty="0"/>
              <a:t>general enough to be broadly applicable, feasible, relatively inexpensive</a:t>
            </a:r>
          </a:p>
          <a:p>
            <a:r>
              <a:rPr lang="en-US" dirty="0"/>
              <a:t>…but is showing some signs of age</a:t>
            </a:r>
          </a:p>
          <a:p>
            <a:pPr lvl="2"/>
            <a:r>
              <a:rPr lang="en-US" dirty="0"/>
              <a:t>size is overwhelming our ability to evaluate</a:t>
            </a:r>
          </a:p>
          <a:p>
            <a:pPr lvl="2"/>
            <a:r>
              <a:rPr lang="en-US" dirty="0"/>
              <a:t>new abstractions need to carefully accommodate variability to maintain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7259"/>
            <a:ext cx="8610600" cy="1006881"/>
          </a:xfrm>
        </p:spPr>
        <p:txBody>
          <a:bodyPr/>
          <a:lstStyle/>
          <a:p>
            <a:r>
              <a:rPr lang="en-US" dirty="0"/>
              <a:t>Evaluation </a:t>
            </a:r>
            <a:r>
              <a:rPr lang="en-US" dirty="0" smtClean="0"/>
              <a:t>Difficulties </a:t>
            </a:r>
            <a:endParaRPr lang="en-US" dirty="0"/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829" y="1247553"/>
            <a:ext cx="8683256" cy="5287926"/>
          </a:xfrm>
        </p:spPr>
        <p:txBody>
          <a:bodyPr/>
          <a:lstStyle/>
          <a:p>
            <a:r>
              <a:rPr lang="en-US" dirty="0" smtClean="0"/>
              <a:t>Variability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despite stark abstraction, user effect still dominates Cranfield results</a:t>
            </a:r>
          </a:p>
          <a:p>
            <a:r>
              <a:rPr lang="en-US" dirty="0" smtClean="0"/>
              <a:t>Size </a:t>
            </a:r>
            <a:r>
              <a:rPr lang="en-US" dirty="0"/>
              <a:t>matters</a:t>
            </a:r>
          </a:p>
          <a:p>
            <a:pPr lvl="2"/>
            <a:r>
              <a:rPr lang="en-US" dirty="0"/>
              <a:t>effective pooling has corpus size dependency</a:t>
            </a:r>
          </a:p>
          <a:p>
            <a:pPr lvl="2">
              <a:spcAft>
                <a:spcPts val="600"/>
              </a:spcAft>
            </a:pPr>
            <a:r>
              <a:rPr lang="en-US" dirty="0"/>
              <a:t>test collection construction costs depend on number of judgments</a:t>
            </a:r>
          </a:p>
          <a:p>
            <a:r>
              <a:rPr lang="en-US" dirty="0"/>
              <a:t>Model coarseness</a:t>
            </a:r>
          </a:p>
          <a:p>
            <a:pPr lvl="2"/>
            <a:r>
              <a:rPr lang="en-US" dirty="0" smtClean="0"/>
              <a:t>even </a:t>
            </a:r>
            <a:r>
              <a:rPr lang="en-US" dirty="0"/>
              <a:t>slightly different tasks may not be good fit</a:t>
            </a:r>
          </a:p>
          <a:p>
            <a:pPr lvl="3"/>
            <a:r>
              <a:rPr lang="en-US" dirty="0"/>
              <a:t>e.g., legal discovery, video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9864" y="106336"/>
            <a:ext cx="8610600" cy="1143000"/>
          </a:xfrm>
        </p:spPr>
        <p:txBody>
          <a:bodyPr/>
          <a:lstStyle/>
          <a:p>
            <a:r>
              <a:rPr lang="en-US" dirty="0" smtClean="0"/>
              <a:t>TREC 2009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318437"/>
            <a:ext cx="8534400" cy="51585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</a:t>
            </a:r>
            <a:r>
              <a:rPr lang="en-US" dirty="0" smtClean="0"/>
              <a:t>ll tracks used some new, large document set</a:t>
            </a:r>
          </a:p>
          <a:p>
            <a:r>
              <a:rPr lang="en-US" dirty="0" smtClean="0"/>
              <a:t>Different trade-offs in adapting evaluation strategy</a:t>
            </a:r>
          </a:p>
          <a:p>
            <a:pPr lvl="2"/>
            <a:r>
              <a:rPr lang="en-US" dirty="0" smtClean="0"/>
              <a:t>tension between evaluating current participants’ ability to do the task and building reusable test collections</a:t>
            </a:r>
          </a:p>
          <a:p>
            <a:pPr lvl="2"/>
            <a:r>
              <a:rPr lang="en-US" dirty="0" smtClean="0"/>
              <a:t>variety of tasks that are not simple ranked-list retrieval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157" y="0"/>
            <a:ext cx="8610600" cy="1143000"/>
          </a:xfrm>
        </p:spPr>
        <p:txBody>
          <a:bodyPr/>
          <a:lstStyle/>
          <a:p>
            <a:r>
              <a:rPr lang="en-US" dirty="0" smtClean="0"/>
              <a:t>ClueWeb09 Document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98698"/>
            <a:ext cx="8534400" cy="5378301"/>
          </a:xfrm>
        </p:spPr>
        <p:txBody>
          <a:bodyPr/>
          <a:lstStyle/>
          <a:p>
            <a:r>
              <a:rPr lang="en-US" dirty="0" smtClean="0"/>
              <a:t>Snapshot of the WWW in early 2009</a:t>
            </a:r>
          </a:p>
          <a:p>
            <a:pPr lvl="2"/>
            <a:r>
              <a:rPr lang="en-US" dirty="0" smtClean="0"/>
              <a:t>crawled by CMU with support from NSF</a:t>
            </a:r>
          </a:p>
          <a:p>
            <a:pPr lvl="2"/>
            <a:r>
              <a:rPr lang="en-US" dirty="0" smtClean="0"/>
              <a:t>distributed through CMU</a:t>
            </a:r>
          </a:p>
          <a:p>
            <a:pPr lvl="2"/>
            <a:r>
              <a:rPr lang="en-US" dirty="0" smtClean="0"/>
              <a:t>used in four TREC 2009 tracks: Web,</a:t>
            </a:r>
            <a:br>
              <a:rPr lang="en-US" dirty="0" smtClean="0"/>
            </a:br>
            <a:r>
              <a:rPr lang="en-US" dirty="0" smtClean="0"/>
              <a:t>Relevance Feedback, Million Query, and Entity</a:t>
            </a:r>
          </a:p>
          <a:p>
            <a:r>
              <a:rPr lang="en-US" dirty="0" smtClean="0"/>
              <a:t>Full corpus</a:t>
            </a:r>
          </a:p>
          <a:p>
            <a:pPr lvl="2"/>
            <a:r>
              <a:rPr lang="en-US" dirty="0" smtClean="0"/>
              <a:t>about one billion pages and 25 terabytes of text</a:t>
            </a:r>
          </a:p>
          <a:p>
            <a:pPr lvl="2"/>
            <a:r>
              <a:rPr lang="en-US" dirty="0" smtClean="0"/>
              <a:t>about half is in English</a:t>
            </a:r>
          </a:p>
          <a:p>
            <a:r>
              <a:rPr lang="en-US" dirty="0" smtClean="0"/>
              <a:t>Category B</a:t>
            </a:r>
          </a:p>
          <a:p>
            <a:pPr lvl="2"/>
            <a:r>
              <a:rPr lang="en-US" dirty="0" smtClean="0"/>
              <a:t>English-only subset of about 50 million pages  (including Wikipedia) to permit wider participation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 descr="map"/>
          <p:cNvPicPr>
            <a:picLocks noChangeAspect="1" noChangeArrowheads="1"/>
          </p:cNvPicPr>
          <p:nvPr/>
        </p:nvPicPr>
        <p:blipFill>
          <a:blip r:embed="rId3" cstate="print"/>
          <a:srcRect l="899" t="8824" r="826" b="6471"/>
          <a:stretch>
            <a:fillRect/>
          </a:stretch>
        </p:blipFill>
        <p:spPr bwMode="auto">
          <a:xfrm>
            <a:off x="209550" y="152400"/>
            <a:ext cx="8705850" cy="6400800"/>
          </a:xfrm>
          <a:prstGeom prst="rect">
            <a:avLst/>
          </a:prstGeom>
          <a:noFill/>
        </p:spPr>
      </p:pic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430213" y="244475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Comic Sans MS" pitchFamily="66" charset="0"/>
              </a:rPr>
              <a:t>TREC </a:t>
            </a:r>
            <a:r>
              <a:rPr lang="en-US" sz="3600" dirty="0" smtClean="0">
                <a:latin typeface="Comic Sans MS" pitchFamily="66" charset="0"/>
              </a:rPr>
              <a:t>2009 </a:t>
            </a:r>
            <a:r>
              <a:rPr lang="en-US" sz="3600" dirty="0">
                <a:latin typeface="Comic Sans MS" pitchFamily="66" charset="0"/>
              </a:rPr>
              <a:t>Participants</a:t>
            </a:r>
          </a:p>
        </p:txBody>
      </p:sp>
      <p:graphicFrame>
        <p:nvGraphicFramePr>
          <p:cNvPr id="93496" name="Group 312"/>
          <p:cNvGraphicFramePr>
            <a:graphicFrameLocks noGrp="1"/>
          </p:cNvGraphicFramePr>
          <p:nvPr>
            <p:ph/>
          </p:nvPr>
        </p:nvGraphicFramePr>
        <p:xfrm>
          <a:off x="214313" y="1023938"/>
          <a:ext cx="8691562" cy="5532120"/>
        </p:xfrm>
        <a:graphic>
          <a:graphicData uri="http://schemas.openxmlformats.org/drawingml/2006/table">
            <a:tbl>
              <a:tblPr/>
              <a:tblGrid>
                <a:gridCol w="2784068"/>
                <a:gridCol w="2969032"/>
                <a:gridCol w="2938462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Applied Discovery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Logik Systems, Inc.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Applied Science Geneva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Beijing Institute of Technology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Microsoft Research Asia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Arkansas, Little Rock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Beijing U.  of Posts and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Telecommunications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Microsoft Research Cambridge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California, Santa Cruz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Cairo Microsoft Innovation Center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Milwaukee School of Engineering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Delaware (2)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Carnegie Mellon University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Mugla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Glasgow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Chinese Academy of Sciences (2)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National Institute of Information and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Communications Technology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Illinois,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Urbana-Champaign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Clearwell Systems, Inc.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Northeastern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Iowa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Clearly Gottlieb Steen &amp; Hamilton,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with Backstop LLC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Open Text Corporation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Lugano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Dalian University of Technology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Peking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Maryland, College Park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Delft University of Technology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Pohang U. of Science &amp; Technology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Massachusetts, Amherst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EMC - CMA -  R&amp;D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Purdue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The University of Melbourne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Equivio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Queensland University</a:t>
                      </a:r>
                      <a:r>
                        <a:rPr lang="en-US" sz="1200" b="1" baseline="0" dirty="0" smtClean="0">
                          <a:latin typeface="Arial" pitchFamily="34" charset="0"/>
                          <a:cs typeface="Arial" pitchFamily="34" charset="0"/>
                        </a:rPr>
                        <a:t> of Technology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Padova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Fondazione Ugo Bordoni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RMIT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Paris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Fraunhofer SCAI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Sabir Research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Pittsburgh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Fudan University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South China University of Technology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Twente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H5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SUNY Buffalo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Waterloo (2)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Heilongjiang Inst. of Technology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Tsinghua University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Ursinus College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Integreon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Universidade do Porto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Yahoo! Research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International Inst. of Information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Technology, Hyderabad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College Dublin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York University (2)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Know-Center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Alaska, Fairbanks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ZL Technologies, Inc.</a:t>
                      </a: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Lehigh University</a:t>
                      </a:r>
                    </a:p>
                  </a:txBody>
                  <a:tcPr marT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University of Amsterdam (2)</a:t>
                      </a:r>
                    </a:p>
                  </a:txBody>
                  <a:tcPr marT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FF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6220046" y="5872716"/>
            <a:ext cx="2378149" cy="5245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59219" y="5897525"/>
            <a:ext cx="2346251" cy="5245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392"/>
            <a:ext cx="8610600" cy="765538"/>
          </a:xfrm>
        </p:spPr>
        <p:txBody>
          <a:bodyPr/>
          <a:lstStyle/>
          <a:p>
            <a:r>
              <a:rPr lang="en-US" sz="4000" dirty="0" smtClean="0"/>
              <a:t>The TREC Tracks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629778" y="1109334"/>
          <a:ext cx="3856074" cy="4903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50413" y="1109334"/>
            <a:ext cx="2147782" cy="49398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Blog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Spam</a:t>
            </a:r>
          </a:p>
          <a:p>
            <a:pPr algn="l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Chemical IR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Genomics</a:t>
            </a:r>
          </a:p>
          <a:p>
            <a:pPr algn="l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Novelty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QA, Entity</a:t>
            </a:r>
          </a:p>
          <a:p>
            <a:pPr algn="l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Legal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Enterprise</a:t>
            </a:r>
          </a:p>
          <a:p>
            <a:pPr algn="l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Terabyte, Million Query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Web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VLC</a:t>
            </a:r>
          </a:p>
          <a:p>
            <a:pPr algn="l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Video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Speech</a:t>
            </a:r>
          </a:p>
          <a:p>
            <a:pPr algn="l">
              <a:spcAft>
                <a:spcPts val="8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OCR</a:t>
            </a:r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Cross-language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Chinese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Spanish</a:t>
            </a:r>
          </a:p>
          <a:p>
            <a:pPr algn="l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Interactive, HARD, Feedback</a:t>
            </a:r>
          </a:p>
          <a:p>
            <a:pPr algn="l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Filtering</a:t>
            </a: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Routing</a:t>
            </a:r>
          </a:p>
          <a:p>
            <a:pPr algn="l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100" dirty="0" smtClean="0">
                <a:latin typeface="Arial" pitchFamily="34" charset="0"/>
                <a:cs typeface="Arial" pitchFamily="34" charset="0"/>
              </a:rPr>
              <a:t>Ad Hoc, Robust</a:t>
            </a:r>
          </a:p>
          <a:p>
            <a:pPr algn="l"/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2131" y="1109334"/>
            <a:ext cx="2066248" cy="49398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Personal</a:t>
            </a:r>
          </a:p>
          <a:p>
            <a:pPr algn="r"/>
            <a:r>
              <a:rPr lang="en-US" sz="1100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ocuments</a:t>
            </a:r>
          </a:p>
          <a:p>
            <a:pPr algn="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Retrieval in a</a:t>
            </a: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domain</a:t>
            </a:r>
          </a:p>
          <a:p>
            <a:pPr algn="r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Answers,</a:t>
            </a: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not documents</a:t>
            </a:r>
          </a:p>
          <a:p>
            <a:pPr algn="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Searching corporate</a:t>
            </a:r>
            <a:br>
              <a:rPr lang="en-US" sz="1100" dirty="0" smtClean="0">
                <a:latin typeface="Arial" pitchFamily="34" charset="0"/>
                <a:cs typeface="Arial" pitchFamily="34" charset="0"/>
              </a:rPr>
            </a:br>
            <a:r>
              <a:rPr lang="en-US" sz="1100" dirty="0" smtClean="0">
                <a:latin typeface="Arial" pitchFamily="34" charset="0"/>
                <a:cs typeface="Arial" pitchFamily="34" charset="0"/>
              </a:rPr>
              <a:t>repositories</a:t>
            </a:r>
          </a:p>
          <a:p>
            <a:pPr algn="r"/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Size,</a:t>
            </a: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efficiency, &amp;</a:t>
            </a: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web search</a:t>
            </a:r>
          </a:p>
          <a:p>
            <a:pPr algn="r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Beyond text</a:t>
            </a:r>
          </a:p>
          <a:p>
            <a:pPr algn="r">
              <a:spcAft>
                <a:spcPts val="600"/>
              </a:spcAft>
            </a:pPr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eyond just English</a:t>
            </a:r>
          </a:p>
          <a:p>
            <a:pPr algn="r"/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algn="r"/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Human-in-the-loop</a:t>
            </a:r>
          </a:p>
          <a:p>
            <a:pPr algn="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Streamed</a:t>
            </a: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text</a:t>
            </a:r>
          </a:p>
          <a:p>
            <a:pPr algn="r"/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100" dirty="0" smtClean="0">
                <a:latin typeface="Arial" pitchFamily="34" charset="0"/>
                <a:cs typeface="Arial" pitchFamily="34" charset="0"/>
              </a:rPr>
              <a:t>Static text</a:t>
            </a:r>
          </a:p>
          <a:p>
            <a:pPr algn="r"/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rot="5400000">
            <a:off x="173667" y="3739116"/>
            <a:ext cx="5287925" cy="3544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>
            <a:off x="3802912" y="3742660"/>
            <a:ext cx="5277293" cy="3898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45042" y="1538177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55674" y="2456121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48587" y="1995377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645042" y="2962941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41498" y="3568996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52130" y="4182141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652130" y="4813003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648586" y="5107171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 rot="16200000">
            <a:off x="4359353" y="4440634"/>
            <a:ext cx="538707" cy="3395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1992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1993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1994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1995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1996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1997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1998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1999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2000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2001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2002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2003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2004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2005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2006</a:t>
            </a:r>
          </a:p>
          <a:p>
            <a:pPr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2007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2008</a:t>
            </a:r>
          </a:p>
          <a:p>
            <a:pPr>
              <a:spcAft>
                <a:spcPts val="200"/>
              </a:spcAft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2009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45042" y="5932968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652130" y="1119962"/>
            <a:ext cx="7946065" cy="528792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641498" y="5532473"/>
            <a:ext cx="7953153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TREC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Blog</a:t>
            </a:r>
            <a:r>
              <a:rPr lang="en-US" dirty="0" smtClean="0"/>
              <a:t>, Chemical IR, Entity, Legal, </a:t>
            </a:r>
            <a:r>
              <a:rPr lang="en-US" dirty="0" smtClean="0"/>
              <a:t>Relevance Feedback, Web </a:t>
            </a:r>
            <a:r>
              <a:rPr lang="en-US" dirty="0" smtClean="0"/>
              <a:t>continuing</a:t>
            </a:r>
          </a:p>
          <a:p>
            <a:r>
              <a:rPr lang="en-US" dirty="0" smtClean="0"/>
              <a:t>Million Query </a:t>
            </a:r>
            <a:r>
              <a:rPr lang="en-US" dirty="0" smtClean="0"/>
              <a:t>merged </a:t>
            </a:r>
            <a:r>
              <a:rPr lang="en-US" dirty="0" smtClean="0"/>
              <a:t>with </a:t>
            </a:r>
            <a:r>
              <a:rPr lang="en-US" dirty="0" smtClean="0"/>
              <a:t>Web</a:t>
            </a:r>
            <a:endParaRPr lang="en-US" dirty="0" smtClean="0"/>
          </a:p>
          <a:p>
            <a:r>
              <a:rPr lang="en-US" dirty="0" smtClean="0"/>
              <a:t>N</a:t>
            </a:r>
            <a:r>
              <a:rPr lang="en-US" dirty="0" smtClean="0"/>
              <a:t>ew “Sessions</a:t>
            </a:r>
            <a:r>
              <a:rPr lang="en-US" dirty="0" smtClean="0"/>
              <a:t>” track: investigate search behavior over a series of queries (series of length 2 for first running in 2010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EC.pot">
  <a:themeElements>
    <a:clrScheme name="TREC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EC.pot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EC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C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C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C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C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C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C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Designs\TREC.pot</Template>
  <TotalTime>8573</TotalTime>
  <Words>593</Words>
  <Application>Microsoft Office PowerPoint</Application>
  <PresentationFormat>On-screen Show (4:3)</PresentationFormat>
  <Paragraphs>187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TREC.pot</vt:lpstr>
      <vt:lpstr>The TREC Conferences http://trec.nist.gov</vt:lpstr>
      <vt:lpstr>TREC Philosophy</vt:lpstr>
      <vt:lpstr>Cranfield at Fifty</vt:lpstr>
      <vt:lpstr>Evaluation Difficulties </vt:lpstr>
      <vt:lpstr>TREC 2009</vt:lpstr>
      <vt:lpstr>ClueWeb09 Document Set</vt:lpstr>
      <vt:lpstr>Slide 7</vt:lpstr>
      <vt:lpstr>The TREC Tracks</vt:lpstr>
      <vt:lpstr>TREC 2010</vt:lpstr>
      <vt:lpstr>TREC 2011</vt:lpstr>
    </vt:vector>
  </TitlesOfParts>
  <Company>Micron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the Seventh Text REtrieval Conference</dc:title>
  <dc:creator>Ellen M. Voorhees</dc:creator>
  <cp:lastModifiedBy>Your User Name</cp:lastModifiedBy>
  <cp:revision>243</cp:revision>
  <cp:lastPrinted>2000-11-01T17:28:47Z</cp:lastPrinted>
  <dcterms:created xsi:type="dcterms:W3CDTF">1998-10-28T15:40:10Z</dcterms:created>
  <dcterms:modified xsi:type="dcterms:W3CDTF">2010-09-20T20:35:28Z</dcterms:modified>
</cp:coreProperties>
</file>